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0"/>
  </p:notesMasterIdLst>
  <p:sldIdLst>
    <p:sldId id="256" r:id="rId2"/>
    <p:sldId id="260" r:id="rId3"/>
    <p:sldId id="261" r:id="rId4"/>
    <p:sldId id="264" r:id="rId5"/>
    <p:sldId id="304" r:id="rId6"/>
    <p:sldId id="302" r:id="rId7"/>
    <p:sldId id="303" r:id="rId8"/>
    <p:sldId id="263" r:id="rId9"/>
    <p:sldId id="267" r:id="rId10"/>
    <p:sldId id="299" r:id="rId11"/>
    <p:sldId id="268" r:id="rId12"/>
    <p:sldId id="271" r:id="rId13"/>
    <p:sldId id="272" r:id="rId14"/>
    <p:sldId id="273" r:id="rId15"/>
    <p:sldId id="280" r:id="rId16"/>
    <p:sldId id="300" r:id="rId17"/>
    <p:sldId id="290" r:id="rId18"/>
    <p:sldId id="291" r:id="rId19"/>
    <p:sldId id="284" r:id="rId20"/>
    <p:sldId id="285" r:id="rId21"/>
    <p:sldId id="289" r:id="rId22"/>
    <p:sldId id="292" r:id="rId23"/>
    <p:sldId id="293" r:id="rId24"/>
    <p:sldId id="294" r:id="rId25"/>
    <p:sldId id="295" r:id="rId26"/>
    <p:sldId id="297" r:id="rId27"/>
    <p:sldId id="298" r:id="rId28"/>
    <p:sldId id="306" r:id="rId29"/>
    <p:sldId id="305" r:id="rId30"/>
    <p:sldId id="265" r:id="rId31"/>
    <p:sldId id="266" r:id="rId32"/>
    <p:sldId id="301" r:id="rId33"/>
    <p:sldId id="269" r:id="rId34"/>
    <p:sldId id="270" r:id="rId35"/>
    <p:sldId id="282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9C9C9"/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950" y="58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SzPct val="130000"/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87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4" r:id="rId4"/>
    <p:sldLayoutId id="214748376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8.PNG"/><Relationship Id="rId7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8.PNG"/><Relationship Id="rId4" Type="http://schemas.openxmlformats.org/officeDocument/2006/relationships/image" Target="../media/image31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sz="16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</a:t>
            </a:r>
            <a:r>
              <a:rPr lang="it-IT" sz="135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   Prof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30244"/>
              </p:ext>
            </p:extLst>
          </p:nvPr>
        </p:nvGraphicFramePr>
        <p:xfrm>
          <a:off x="211521" y="1561790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5312"/>
              </p:ext>
            </p:extLst>
          </p:nvPr>
        </p:nvGraphicFramePr>
        <p:xfrm>
          <a:off x="6012692" y="1561790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Coverage ↑ 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End-to-end delay ↓ 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736738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736738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BUILDINGS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169808"/>
              </p:ext>
            </p:extLst>
          </p:nvPr>
        </p:nvGraphicFramePr>
        <p:xfrm>
          <a:off x="221880" y="1263213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4459"/>
              </p:ext>
            </p:extLst>
          </p:nvPr>
        </p:nvGraphicFramePr>
        <p:xfrm>
          <a:off x="6108407" y="1263213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63" y="2238873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77" y="1432083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1013934" y="2568077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37" y="1199258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96" y="1199259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469" y="5615899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791449" y="5615899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580305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3934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83236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57474" y="303298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979801" y="3032982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830335" y="528399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5159070" y="302673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6265076" y="5283999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68467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673020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68086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689231" y="448809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636446" y="3032982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677340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7791567" y="5283999"/>
            <a:ext cx="17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8680356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10059090" y="5283999"/>
            <a:ext cx="1261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10679152" y="44709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520822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519825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518828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517831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6516834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7515837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851484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513843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909826" y="5283999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682239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521819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12846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9078459" y="3032982"/>
            <a:ext cx="1178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9672023" y="3372886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913744" y="5772651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737074" y="577534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5F38F0C1-09A6-445E-950E-EAAA4B83C57A}"/>
              </a:ext>
            </a:extLst>
          </p:cNvPr>
          <p:cNvSpPr txBox="1">
            <a:spLocks/>
          </p:cNvSpPr>
          <p:nvPr/>
        </p:nvSpPr>
        <p:spPr>
          <a:xfrm>
            <a:off x="1812597" y="5785258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FDDE3DB-7BC1-4961-A382-A746BD6EEC5B}"/>
              </a:ext>
            </a:extLst>
          </p:cNvPr>
          <p:cNvSpPr txBox="1">
            <a:spLocks/>
          </p:cNvSpPr>
          <p:nvPr/>
        </p:nvSpPr>
        <p:spPr>
          <a:xfrm>
            <a:off x="7700837" y="578525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55" y="1088131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8800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1063953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8800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107347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0232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7"/>
            <a:ext cx="11018765" cy="519652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br>
              <a:rPr lang="it-IT" dirty="0"/>
            </a:br>
            <a:endParaRPr lang="it-IT" sz="900" dirty="0"/>
          </a:p>
          <a:p>
            <a:pPr>
              <a:lnSpc>
                <a:spcPct val="120000"/>
              </a:lnSpc>
            </a:pP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C.E. Palazzi, J. Gottardo, A.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Bujari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D. Ronzani, “Message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Dissemination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Urban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IoV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”, IEEE/ACM DS-RT 2019: 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en-US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International Symposium on Distributed Simulation and Real Time Applications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Cosenza,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Italy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Oct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2019 (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submitted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it-IT" sz="9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 err="1"/>
              <a:t>Working</a:t>
            </a:r>
            <a:r>
              <a:rPr lang="it-IT" dirty="0"/>
              <a:t> on full </a:t>
            </a:r>
            <a:r>
              <a:rPr lang="it-IT" dirty="0" err="1"/>
              <a:t>publication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549" y="1163197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3156605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328948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7" y="5277528"/>
            <a:ext cx="4906714" cy="43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BB511C-82A0-4AD2-8E33-C063EE20F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8" y="1204026"/>
            <a:ext cx="5536942" cy="41278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FACA70-C5F6-4E96-9139-5DFC301B9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5" y="1212905"/>
            <a:ext cx="4906715" cy="4064623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0B354BCC-2C45-40A7-B785-D1A839A07240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EDD32BB6-DA77-4418-8316-CB2CEC00A2D1}"/>
              </a:ext>
            </a:extLst>
          </p:cNvPr>
          <p:cNvSpPr/>
          <p:nvPr/>
        </p:nvSpPr>
        <p:spPr>
          <a:xfrm>
            <a:off x="2116993" y="5321176"/>
            <a:ext cx="7423247" cy="6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FORGING ATTACK – END TO END DELAY ↓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BAAFF1-56D7-413D-86D7-3EFF50EC1F64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BEBA27B-EFA8-4859-BB71-2990DF36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93" y="1072195"/>
            <a:ext cx="7423247" cy="42489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AFFBA77-9377-44F0-B94A-3EA8455C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8" y="5463416"/>
            <a:ext cx="1830406" cy="25517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7257CCD-7CE0-4E06-8D40-F154A6AC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97" y="5463416"/>
            <a:ext cx="3308021" cy="2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18" y="1375107"/>
            <a:ext cx="6747029" cy="4201611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66" y="1170064"/>
            <a:ext cx="1950709" cy="111568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25" y="2017796"/>
            <a:ext cx="1874936" cy="1874936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4" y="3774248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51" y="2591225"/>
            <a:ext cx="1961968" cy="669317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rapezio 17">
            <a:extLst>
              <a:ext uri="{FF2B5EF4-FFF2-40B4-BE49-F238E27FC236}">
                <a16:creationId xmlns:a16="http://schemas.microsoft.com/office/drawing/2014/main" id="{01ED9BF6-9F70-407F-B975-DA447039B032}"/>
              </a:ext>
            </a:extLst>
          </p:cNvPr>
          <p:cNvSpPr/>
          <p:nvPr/>
        </p:nvSpPr>
        <p:spPr>
          <a:xfrm rot="17880581">
            <a:off x="9945323" y="3712305"/>
            <a:ext cx="371387" cy="1961578"/>
          </a:xfrm>
          <a:prstGeom prst="trapezoid">
            <a:avLst>
              <a:gd name="adj" fmla="val 6920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81000">
                <a:schemeClr val="accent1">
                  <a:lumMod val="45000"/>
                  <a:lumOff val="55000"/>
                </a:schemeClr>
              </a:gs>
              <a:gs pos="20000">
                <a:srgbClr val="F6B6A5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46A1504-A4DB-4510-9B11-42A3E1B085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31" y="4656997"/>
            <a:ext cx="984626" cy="98462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7763823-A1C2-4082-89BF-FC20FA10495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77" y="4000050"/>
            <a:ext cx="513970" cy="5139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D3183BC-B685-4C3D-8AF7-FA4F87C818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06" y="3869020"/>
            <a:ext cx="1166273" cy="1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ALGORITHM CLASSIFICATION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589D70-DCB4-4AA8-BDA6-B129E534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39" y="1361683"/>
            <a:ext cx="5246239" cy="138090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Multi-hop </a:t>
            </a:r>
            <a:r>
              <a:rPr lang="it-IT" dirty="0" err="1"/>
              <a:t>propagation</a:t>
            </a:r>
            <a:endParaRPr lang="it-IT" dirty="0"/>
          </a:p>
          <a:p>
            <a:pPr lvl="1"/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r>
              <a:rPr lang="it-IT" dirty="0"/>
              <a:t> </a:t>
            </a:r>
            <a:r>
              <a:rPr lang="it-IT" dirty="0" err="1"/>
              <a:t>definition</a:t>
            </a:r>
            <a:endParaRPr lang="it-IT" dirty="0"/>
          </a:p>
          <a:p>
            <a:pPr lvl="1"/>
            <a:r>
              <a:rPr lang="it-IT" dirty="0"/>
              <a:t>Two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93AB75-209D-40DC-869F-1735FA78678E}"/>
              </a:ext>
            </a:extLst>
          </p:cNvPr>
          <p:cNvSpPr/>
          <p:nvPr/>
        </p:nvSpPr>
        <p:spPr>
          <a:xfrm>
            <a:off x="4159509" y="4793925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Probabilistic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46F7F6-B23F-4A51-9C3F-98F0D47BF030}"/>
              </a:ext>
            </a:extLst>
          </p:cNvPr>
          <p:cNvSpPr/>
          <p:nvPr/>
        </p:nvSpPr>
        <p:spPr>
          <a:xfrm>
            <a:off x="6676627" y="4793925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Deterministic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B800B6-4872-4E84-83F9-FDA7C5E8B6CC}"/>
              </a:ext>
            </a:extLst>
          </p:cNvPr>
          <p:cNvSpPr/>
          <p:nvPr/>
        </p:nvSpPr>
        <p:spPr>
          <a:xfrm>
            <a:off x="5460301" y="3190090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Multi-hop </a:t>
            </a:r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B73DF22-5799-4A78-B26B-0F52F420FE38}"/>
              </a:ext>
            </a:extLst>
          </p:cNvPr>
          <p:cNvSpPr txBox="1">
            <a:spLocks/>
          </p:cNvSpPr>
          <p:nvPr/>
        </p:nvSpPr>
        <p:spPr>
          <a:xfrm>
            <a:off x="2003647" y="4804972"/>
            <a:ext cx="6747029" cy="521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9B9A2D-5755-4013-AF17-208EA143E556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5069555" y="3956444"/>
            <a:ext cx="1300792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532750A-B805-473D-BB6A-396BADC5B93E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6370347" y="3956444"/>
            <a:ext cx="1216326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2E040F7-2C98-44DD-A365-D34E2DA9314E}"/>
              </a:ext>
            </a:extLst>
          </p:cNvPr>
          <p:cNvGrpSpPr/>
          <p:nvPr/>
        </p:nvGrpSpPr>
        <p:grpSpPr>
          <a:xfrm>
            <a:off x="4640970" y="1417023"/>
            <a:ext cx="7248526" cy="1325562"/>
            <a:chOff x="4820192" y="1067394"/>
            <a:chExt cx="7248526" cy="1325562"/>
          </a:xfrm>
          <a:solidFill>
            <a:srgbClr val="C9C9C9"/>
          </a:solidFill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FC8B423-A2F1-4A33-ABEF-C8043FBA52DB}"/>
                </a:ext>
              </a:extLst>
            </p:cNvPr>
            <p:cNvSpPr/>
            <p:nvPr/>
          </p:nvSpPr>
          <p:spPr>
            <a:xfrm>
              <a:off x="4820192" y="1067394"/>
              <a:ext cx="7229475" cy="132556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9F730269-EF20-4347-A287-49F83E3F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4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8617ADB0-C591-48E0-91D9-6E216250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3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126C2CA-B639-4D5D-B255-5BB729C5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22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601BB11-680E-4AE1-99CC-35FD2BFB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1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2EB875B-240E-4E39-9567-E43F0599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0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840281B-306D-492D-95FA-BD5F65EE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39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C37BEEEA-C049-42E9-BB62-874372E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78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8F7DAD4D-B232-403B-842D-8D163DC1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17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9120857C-0A38-4B03-9BDE-A63D65C2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567" y="1187007"/>
              <a:ext cx="532510" cy="532510"/>
            </a:xfrm>
            <a:prstGeom prst="rect">
              <a:avLst/>
            </a:prstGeom>
            <a:grpFill/>
          </p:spPr>
        </p:pic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470C0305-168A-4C2D-B334-80334063381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H="1">
              <a:off x="4820192" y="1720364"/>
              <a:ext cx="7248526" cy="9811"/>
            </a:xfrm>
            <a:prstGeom prst="line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EDF9748-646A-48DD-B88C-59B22B9D5797}"/>
              </a:ext>
            </a:extLst>
          </p:cNvPr>
          <p:cNvSpPr txBox="1">
            <a:spLocks/>
          </p:cNvSpPr>
          <p:nvPr/>
        </p:nvSpPr>
        <p:spPr>
          <a:xfrm>
            <a:off x="8387980" y="4793925"/>
            <a:ext cx="1888127" cy="92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1600" dirty="0"/>
              <a:t>Reliability</a:t>
            </a:r>
          </a:p>
          <a:p>
            <a:pPr marL="0" indent="0" algn="r">
              <a:buNone/>
            </a:pPr>
            <a:r>
              <a:rPr lang="it-IT" sz="1600" dirty="0"/>
              <a:t>End to end delay</a:t>
            </a:r>
          </a:p>
        </p:txBody>
      </p:sp>
      <p:sp>
        <p:nvSpPr>
          <p:cNvPr id="51" name="Segnaposto contenuto 2">
            <a:extLst>
              <a:ext uri="{FF2B5EF4-FFF2-40B4-BE49-F238E27FC236}">
                <a16:creationId xmlns:a16="http://schemas.microsoft.com/office/drawing/2014/main" id="{0C05A783-2424-4AED-8511-0230FCE43971}"/>
              </a:ext>
            </a:extLst>
          </p:cNvPr>
          <p:cNvSpPr txBox="1">
            <a:spLocks/>
          </p:cNvSpPr>
          <p:nvPr/>
        </p:nvSpPr>
        <p:spPr>
          <a:xfrm>
            <a:off x="2380309" y="4793925"/>
            <a:ext cx="2426862" cy="139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/>
              <a:t>Reliability</a:t>
            </a:r>
          </a:p>
          <a:p>
            <a:pPr marL="0" indent="0">
              <a:buNone/>
            </a:pPr>
            <a:r>
              <a:rPr lang="it-IT" sz="1600" dirty="0"/>
              <a:t>End to end delay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7AED3D-3511-4F5B-86AF-C04110A3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53" y="4718769"/>
            <a:ext cx="455886" cy="44458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5B97250-AA1A-4D53-8069-DC0785AB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5256542"/>
            <a:ext cx="455886" cy="44458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A92A5A3-1F90-4AAC-9E49-C558EDCC7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70" y="5337987"/>
            <a:ext cx="455886" cy="44458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08A106E3-DE79-4990-B0F1-9FCD501B6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4815449"/>
            <a:ext cx="455886" cy="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</a:t>
            </a:r>
            <a:r>
              <a:rPr lang="it-IT" i="1" dirty="0"/>
              <a:t>Hello </a:t>
            </a:r>
            <a:r>
              <a:rPr lang="it-IT" i="1" dirty="0" err="1"/>
              <a:t>Messages</a:t>
            </a:r>
            <a:r>
              <a:rPr lang="it-IT" i="1" dirty="0"/>
              <a:t> </a:t>
            </a:r>
            <a:r>
              <a:rPr lang="it-IT" dirty="0"/>
              <a:t>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5981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Waiting</a:t>
                      </a:r>
                      <a:r>
                        <a:rPr lang="it-IT" dirty="0"/>
                        <a:t> 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60000" cy="36000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59ADC44-F91F-4DAB-A627-6657F9A6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301569"/>
            <a:ext cx="331327" cy="33132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710331F-F82A-4A6F-8088-F5FB341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986585"/>
            <a:ext cx="331327" cy="33132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4220147-7EAC-48E8-A716-795A9298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2209584"/>
            <a:ext cx="331327" cy="33132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21DF617-DBE5-446B-A9A5-B1B1ED85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3067577"/>
            <a:ext cx="331327" cy="3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42" y="3707646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62286" y="3642329"/>
            <a:ext cx="11303520" cy="113833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95" y="3707645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34" y="3707645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83" y="3707645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509384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44161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95582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34660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30156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986585"/>
            <a:ext cx="331327" cy="331327"/>
          </a:xfrm>
          <a:prstGeom prst="rect">
            <a:avLst/>
          </a:prstGeom>
        </p:spPr>
      </p:pic>
      <p:graphicFrame>
        <p:nvGraphicFramePr>
          <p:cNvPr id="32" name="Tabella 31">
            <a:extLst>
              <a:ext uri="{FF2B5EF4-FFF2-40B4-BE49-F238E27FC236}">
                <a16:creationId xmlns:a16="http://schemas.microsoft.com/office/drawing/2014/main" id="{926C2EDF-4857-4409-B46D-85370B372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00111"/>
              </p:ext>
            </p:extLst>
          </p:nvPr>
        </p:nvGraphicFramePr>
        <p:xfrm>
          <a:off x="567604" y="5133688"/>
          <a:ext cx="10181260" cy="74168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Priority</a:t>
                      </a:r>
                      <a:endParaRPr lang="it-IT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Waiting</a:t>
                      </a:r>
                      <a:r>
                        <a:rPr lang="it-IT" dirty="0"/>
                        <a:t> 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02735"/>
                  </a:ext>
                </a:extLst>
              </a:tr>
            </a:tbl>
          </a:graphicData>
        </a:graphic>
      </p:graphicFrame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220958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306757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60000" cy="360000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753013"/>
            <a:ext cx="360000" cy="360000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987954"/>
            <a:ext cx="360000" cy="360000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2075664"/>
            <a:ext cx="360000" cy="360000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808715"/>
            <a:ext cx="360000" cy="360000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2" y="1687261"/>
            <a:ext cx="6329353" cy="668026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16713"/>
              </p:ext>
            </p:extLst>
          </p:nvPr>
        </p:nvGraphicFramePr>
        <p:xfrm>
          <a:off x="794324" y="2420849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2940683"/>
            <a:ext cx="398499" cy="398499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339182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836444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4274480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894" y="4732205"/>
            <a:ext cx="451282" cy="451282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629" y="4740001"/>
            <a:ext cx="451282" cy="451282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67553" y="1687261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Elemento grafico 22" descr="Chiudi">
            <a:extLst>
              <a:ext uri="{FF2B5EF4-FFF2-40B4-BE49-F238E27FC236}">
                <a16:creationId xmlns:a16="http://schemas.microsoft.com/office/drawing/2014/main" id="{49F5C510-9AEE-49D9-B725-236A62E9C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3400990"/>
            <a:ext cx="398499" cy="398499"/>
          </a:xfrm>
          <a:prstGeom prst="rect">
            <a:avLst/>
          </a:prstGeom>
        </p:spPr>
      </p:pic>
      <p:pic>
        <p:nvPicPr>
          <p:cNvPr id="24" name="Elemento grafico 23" descr="Chiudi">
            <a:extLst>
              <a:ext uri="{FF2B5EF4-FFF2-40B4-BE49-F238E27FC236}">
                <a16:creationId xmlns:a16="http://schemas.microsoft.com/office/drawing/2014/main" id="{76B86DE9-70C0-4B3F-9B02-9B2A2905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3861298"/>
            <a:ext cx="398499" cy="398499"/>
          </a:xfrm>
          <a:prstGeom prst="rect">
            <a:avLst/>
          </a:prstGeom>
        </p:spPr>
      </p:pic>
      <p:pic>
        <p:nvPicPr>
          <p:cNvPr id="25" name="Elemento grafico 24" descr="Chiudi">
            <a:extLst>
              <a:ext uri="{FF2B5EF4-FFF2-40B4-BE49-F238E27FC236}">
                <a16:creationId xmlns:a16="http://schemas.microsoft.com/office/drawing/2014/main" id="{7507C512-EB98-4C53-BCA8-BF7FBCE1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4331977"/>
            <a:ext cx="398499" cy="398499"/>
          </a:xfrm>
          <a:prstGeom prst="rect">
            <a:avLst/>
          </a:prstGeom>
        </p:spPr>
      </p:pic>
      <p:pic>
        <p:nvPicPr>
          <p:cNvPr id="26" name="Elemento grafico 25" descr="Chiudi">
            <a:extLst>
              <a:ext uri="{FF2B5EF4-FFF2-40B4-BE49-F238E27FC236}">
                <a16:creationId xmlns:a16="http://schemas.microsoft.com/office/drawing/2014/main" id="{BDDF9C58-CD70-44FD-A6B2-E5BAC9211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556" y="2901146"/>
            <a:ext cx="398499" cy="3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8677</TotalTime>
  <Words>1310</Words>
  <Application>Microsoft Office PowerPoint</Application>
  <PresentationFormat>Widescreen</PresentationFormat>
  <Paragraphs>421</Paragraphs>
  <Slides>38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ALGORITHM CLASSIFICATION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WITH BUILDINGS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216</cp:revision>
  <dcterms:created xsi:type="dcterms:W3CDTF">2019-07-03T10:03:16Z</dcterms:created>
  <dcterms:modified xsi:type="dcterms:W3CDTF">2019-07-15T14:39:50Z</dcterms:modified>
</cp:coreProperties>
</file>